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8" r:id="rId10"/>
    <p:sldId id="263" r:id="rId11"/>
    <p:sldId id="264" r:id="rId12"/>
    <p:sldId id="265" r:id="rId13"/>
    <p:sldId id="266" r:id="rId14"/>
    <p:sldId id="267" r:id="rId15"/>
    <p:sldId id="270" r:id="rId16"/>
    <p:sldId id="271" r:id="rId17"/>
    <p:sldId id="275" r:id="rId18"/>
    <p:sldId id="273" r:id="rId19"/>
    <p:sldId id="274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488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56701-432B-4672-BC4B-BA83B65438DD}" type="datetimeFigureOut">
              <a:rPr lang="tr-TR" smtClean="0"/>
              <a:pPr/>
              <a:t>9.11.2018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95A70-4A31-47A8-A237-AB55ECB357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41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EC3C-8CC3-4027-95A3-CC3A71CCDC4A}" type="datetimeFigureOut">
              <a:rPr lang="tr-TR" smtClean="0"/>
              <a:pPr/>
              <a:t>9.11.2018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EC3C-8CC3-4027-95A3-CC3A71CCDC4A}" type="datetimeFigureOut">
              <a:rPr lang="tr-TR" smtClean="0"/>
              <a:pPr/>
              <a:t>9.11.2018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EC3C-8CC3-4027-95A3-CC3A71CCDC4A}" type="datetimeFigureOut">
              <a:rPr lang="tr-TR" smtClean="0"/>
              <a:pPr/>
              <a:t>9.11.2018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EC3C-8CC3-4027-95A3-CC3A71CCDC4A}" type="datetimeFigureOut">
              <a:rPr lang="tr-TR" smtClean="0"/>
              <a:pPr/>
              <a:t>9.11.2018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EC3C-8CC3-4027-95A3-CC3A71CCDC4A}" type="datetimeFigureOut">
              <a:rPr lang="tr-TR" smtClean="0"/>
              <a:pPr/>
              <a:t>9.11.2018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EC3C-8CC3-4027-95A3-CC3A71CCDC4A}" type="datetimeFigureOut">
              <a:rPr lang="tr-TR" smtClean="0"/>
              <a:pPr/>
              <a:t>9.11.2018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EC3C-8CC3-4027-95A3-CC3A71CCDC4A}" type="datetimeFigureOut">
              <a:rPr lang="tr-TR" smtClean="0"/>
              <a:pPr/>
              <a:t>9.11.2018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EC3C-8CC3-4027-95A3-CC3A71CCDC4A}" type="datetimeFigureOut">
              <a:rPr lang="tr-TR" smtClean="0"/>
              <a:pPr/>
              <a:t>9.11.2018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EC3C-8CC3-4027-95A3-CC3A71CCDC4A}" type="datetimeFigureOut">
              <a:rPr lang="tr-TR" smtClean="0"/>
              <a:pPr/>
              <a:t>9.11.2018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EC3C-8CC3-4027-95A3-CC3A71CCDC4A}" type="datetimeFigureOut">
              <a:rPr lang="tr-TR" smtClean="0"/>
              <a:pPr/>
              <a:t>9.11.2018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5EC3C-8CC3-4027-95A3-CC3A71CCDC4A}" type="datetimeFigureOut">
              <a:rPr lang="tr-TR" smtClean="0"/>
              <a:pPr/>
              <a:t>9.11.2018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1F7A7E4-80FF-4459-8E78-15291956C4E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885EC3C-8CC3-4027-95A3-CC3A71CCDC4A}" type="datetimeFigureOut">
              <a:rPr lang="tr-TR" smtClean="0"/>
              <a:pPr/>
              <a:t>9.11.2018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F7A7E4-80FF-4459-8E78-15291956C4EB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280920" cy="1512168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b="1" dirty="0"/>
              <a:t>VVER-1000 </a:t>
            </a:r>
            <a:r>
              <a:rPr lang="tr-TR" b="1" dirty="0" err="1" smtClean="0"/>
              <a:t>R</a:t>
            </a:r>
            <a:r>
              <a:rPr lang="en-US" b="1" dirty="0" err="1" smtClean="0"/>
              <a:t>eaktöründe</a:t>
            </a:r>
            <a:r>
              <a:rPr lang="en-US" b="1" dirty="0" smtClean="0"/>
              <a:t> </a:t>
            </a:r>
            <a:r>
              <a:rPr lang="en-US" b="1" dirty="0"/>
              <a:t>MCNP5/MONTEBURNS 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en-US" b="1" dirty="0" smtClean="0"/>
              <a:t>Monte </a:t>
            </a:r>
            <a:r>
              <a:rPr lang="en-US" b="1" dirty="0"/>
              <a:t>Carlo </a:t>
            </a:r>
            <a:r>
              <a:rPr lang="tr-TR" b="1" dirty="0" err="1" smtClean="0"/>
              <a:t>K</a:t>
            </a:r>
            <a:r>
              <a:rPr lang="en-US" b="1" dirty="0" err="1" smtClean="0"/>
              <a:t>odları</a:t>
            </a:r>
            <a:r>
              <a:rPr lang="en-US" b="1" dirty="0" smtClean="0"/>
              <a:t> </a:t>
            </a:r>
            <a:r>
              <a:rPr lang="en-US" b="1" dirty="0" err="1"/>
              <a:t>ile</a:t>
            </a:r>
            <a:r>
              <a:rPr lang="en-US" b="1" dirty="0"/>
              <a:t> 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Y</a:t>
            </a:r>
            <a:r>
              <a:rPr lang="en-US" b="1" dirty="0" err="1" smtClean="0"/>
              <a:t>anma</a:t>
            </a:r>
            <a:r>
              <a:rPr lang="en-US" b="1" dirty="0" smtClean="0"/>
              <a:t> </a:t>
            </a:r>
            <a:r>
              <a:rPr lang="tr-TR" b="1" dirty="0" smtClean="0"/>
              <a:t>H</a:t>
            </a:r>
            <a:r>
              <a:rPr lang="en-US" b="1" dirty="0" err="1" smtClean="0"/>
              <a:t>esaplamalar</a:t>
            </a:r>
            <a:r>
              <a:rPr lang="tr-TR" b="1" smtClean="0"/>
              <a:t>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55576" y="4221088"/>
            <a:ext cx="7920880" cy="2279104"/>
          </a:xfrm>
        </p:spPr>
        <p:txBody>
          <a:bodyPr anchor="ctr">
            <a:normAutofit/>
          </a:bodyPr>
          <a:lstStyle/>
          <a:p>
            <a:pPr algn="l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Levent ÖZDEMİR</a:t>
            </a:r>
          </a:p>
          <a:p>
            <a:pPr algn="l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Türkiye Atom Enerjisi Kurumu</a:t>
            </a:r>
          </a:p>
          <a:p>
            <a:pPr algn="l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Çekmece Nükleer Araştırma ve Eğitim Merkezi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1430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tr-TR" b="1" dirty="0" smtClean="0"/>
              <a:t>MCNP/MONTEBURNS ile MODELLEME</a:t>
            </a:r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10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84576"/>
          </a:xfrm>
        </p:spPr>
        <p:txBody>
          <a:bodyPr>
            <a:normAutofit fontScale="92500" lnSpcReduction="10000"/>
          </a:bodyPr>
          <a:lstStyle/>
          <a:p>
            <a:pPr marL="0" indent="0" algn="just"/>
            <a:r>
              <a:rPr lang="tr-TR" sz="3600" b="1" dirty="0" smtClean="0">
                <a:solidFill>
                  <a:srgbClr val="FF0000"/>
                </a:solidFill>
              </a:rPr>
              <a:t>MCNP</a:t>
            </a:r>
            <a:r>
              <a:rPr lang="tr-TR" sz="3600" dirty="0" smtClean="0"/>
              <a:t>: Genel amaçlı, sürekli enerjide hesap yapabilen, genelleştirilmiş geometrili, zamana bağımlı, nötron/foton/elektron </a:t>
            </a:r>
            <a:r>
              <a:rPr lang="tr-TR" sz="3600" dirty="0" err="1" smtClean="0"/>
              <a:t>modlarında</a:t>
            </a:r>
            <a:r>
              <a:rPr lang="tr-TR" sz="3600" dirty="0" smtClean="0"/>
              <a:t> çalışabilen, Monte </a:t>
            </a:r>
            <a:r>
              <a:rPr lang="tr-TR" sz="3600" dirty="0" err="1" smtClean="0"/>
              <a:t>Carlo</a:t>
            </a:r>
            <a:r>
              <a:rPr lang="tr-TR" sz="3600" dirty="0" smtClean="0"/>
              <a:t> tekniğini kullanan parçacık transport kodudur. </a:t>
            </a:r>
          </a:p>
          <a:p>
            <a:pPr marL="0" indent="0" algn="just"/>
            <a:r>
              <a:rPr lang="tr-TR" sz="3600" b="1" dirty="0" smtClean="0">
                <a:solidFill>
                  <a:srgbClr val="FF0000"/>
                </a:solidFill>
              </a:rPr>
              <a:t>MONTEBURNS</a:t>
            </a:r>
            <a:r>
              <a:rPr lang="tr-TR" sz="3600" dirty="0" smtClean="0"/>
              <a:t>: Monte </a:t>
            </a:r>
            <a:r>
              <a:rPr lang="tr-TR" sz="3600" dirty="0" err="1" smtClean="0"/>
              <a:t>Carlo</a:t>
            </a:r>
            <a:r>
              <a:rPr lang="tr-TR" sz="3600" dirty="0" smtClean="0"/>
              <a:t> transport kodu MCNP ile radyoaktif bozunum (“</a:t>
            </a:r>
            <a:r>
              <a:rPr lang="tr-TR" sz="3600" dirty="0" err="1" smtClean="0"/>
              <a:t>decay</a:t>
            </a:r>
            <a:r>
              <a:rPr lang="tr-TR" sz="3600" dirty="0" smtClean="0"/>
              <a:t>”) ve yanma kodu ORIGEN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tr-TR" sz="3600" dirty="0" smtClean="0"/>
              <a:t>’nin bir arada çalışmasını sağlayan bir ara yüz programıdır.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Resim" descr="2002uox_mcnp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79294" y="1196752"/>
            <a:ext cx="4668970" cy="5270748"/>
          </a:xfrm>
          <a:prstGeom prst="rect">
            <a:avLst/>
          </a:prstGeo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tr-TR" b="1" dirty="0" smtClean="0"/>
              <a:t>MCNP/MONTEBURNS ile MODELLEME</a:t>
            </a:r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11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1547664" y="6362164"/>
            <a:ext cx="61379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U-</a:t>
            </a:r>
            <a:r>
              <a:rPr lang="tr-T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Gd</a:t>
            </a:r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Yakıt Demetinin MCNP5 Modeli</a:t>
            </a:r>
            <a:endParaRPr lang="tr-T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Resim" descr="moxg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77163" y="1242157"/>
            <a:ext cx="4743109" cy="5211179"/>
          </a:xfrm>
          <a:prstGeom prst="rect">
            <a:avLst/>
          </a:prstGeo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tr-TR" b="1" dirty="0" smtClean="0"/>
              <a:t>MCNP/MONTEBURNS ile MODELLEME</a:t>
            </a:r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12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1259632" y="6362164"/>
            <a:ext cx="67551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MOX-</a:t>
            </a:r>
            <a:r>
              <a:rPr lang="tr-T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Gd</a:t>
            </a:r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Yakıt Demetinin MCNP5 Modeli</a:t>
            </a:r>
            <a:endParaRPr lang="tr-T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tr-TR" b="1" dirty="0" smtClean="0"/>
              <a:t>MCNP/MONTEBURNS ile MODELLEME</a:t>
            </a:r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13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1961778" y="6362164"/>
            <a:ext cx="54905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Altıgen hücrelerin MCNP5 Modeli</a:t>
            </a:r>
            <a:endParaRPr lang="tr-T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5 Resim" descr="2002uox_mcnp_detay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5955" y="1412776"/>
            <a:ext cx="4886325" cy="4857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14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3" name="12 Tablo"/>
          <p:cNvGraphicFramePr>
            <a:graphicFrameLocks noGrp="1"/>
          </p:cNvGraphicFramePr>
          <p:nvPr/>
        </p:nvGraphicFramePr>
        <p:xfrm>
          <a:off x="251520" y="1268760"/>
          <a:ext cx="4248473" cy="5269668"/>
        </p:xfrm>
        <a:graphic>
          <a:graphicData uri="http://schemas.openxmlformats.org/drawingml/2006/table">
            <a:tbl>
              <a:tblPr/>
              <a:tblGrid>
                <a:gridCol w="882268"/>
                <a:gridCol w="821289"/>
                <a:gridCol w="879953"/>
                <a:gridCol w="856024"/>
                <a:gridCol w="808939"/>
              </a:tblGrid>
              <a:tr h="648072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Yanma</a:t>
                      </a:r>
                      <a:endParaRPr lang="tr-TR" sz="1600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  <a:p>
                      <a:pPr marL="180340" indent="-18034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Oranı</a:t>
                      </a:r>
                      <a:endParaRPr lang="tr-TR" sz="1600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D2</a:t>
                      </a:r>
                      <a:endParaRPr lang="tr-TR" sz="1600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D3</a:t>
                      </a:r>
                      <a:endParaRPr lang="tr-TR" sz="1600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D4</a:t>
                      </a:r>
                      <a:endParaRPr lang="tr-TR" sz="1600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D5</a:t>
                      </a:r>
                      <a:endParaRPr lang="tr-TR" sz="1600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85133">
                <a:tc gridSpan="5"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MCU</a:t>
                      </a:r>
                      <a:endParaRPr lang="tr-TR" sz="1600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0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1,1779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1,1899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1,2499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1,3197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20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1,0809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1,0950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1,1496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1,2192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40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0,9432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0,9562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1,0063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1,0632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5133">
                <a:tc gridSpan="5"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TVS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0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1,1768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1,1900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1,2504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1,3213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20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1,0781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1,0928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1,1484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1,2138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40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0,9325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0,9460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0,9954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1,0470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5133">
                <a:tc gridSpan="5"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WIMS8A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0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1,1695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1,1845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1,2433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1,3122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20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1,0781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1,0941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1,1477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1,2173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40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0,9422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0,9566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1,0041</a:t>
                      </a:r>
                      <a:endParaRPr lang="tr-TR" sz="16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1,0604</a:t>
                      </a:r>
                      <a:endParaRPr lang="tr-TR" sz="16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13 Tablo"/>
          <p:cNvGraphicFramePr>
            <a:graphicFrameLocks noGrp="1"/>
          </p:cNvGraphicFramePr>
          <p:nvPr/>
        </p:nvGraphicFramePr>
        <p:xfrm>
          <a:off x="4716016" y="1268760"/>
          <a:ext cx="4176465" cy="5727357"/>
        </p:xfrm>
        <a:graphic>
          <a:graphicData uri="http://schemas.openxmlformats.org/drawingml/2006/table">
            <a:tbl>
              <a:tblPr/>
              <a:tblGrid>
                <a:gridCol w="867315"/>
                <a:gridCol w="807369"/>
                <a:gridCol w="865039"/>
                <a:gridCol w="841515"/>
                <a:gridCol w="795227"/>
              </a:tblGrid>
              <a:tr h="606717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Yanma</a:t>
                      </a:r>
                      <a:endParaRPr lang="tr-TR" sz="1600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  <a:p>
                      <a:pPr marL="180340" indent="-18034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Oranı</a:t>
                      </a:r>
                      <a:endParaRPr lang="tr-TR" sz="1600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D2</a:t>
                      </a:r>
                      <a:endParaRPr lang="tr-TR" sz="1600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D3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D4</a:t>
                      </a:r>
                      <a:endParaRPr lang="tr-TR" sz="1600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D5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42420">
                <a:tc gridSpan="5"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HELIOS</a:t>
                      </a:r>
                      <a:endParaRPr lang="tr-TR" sz="1600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42420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1,1750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1,1894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1,2490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1,3181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420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1,0828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1,0988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1,1535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1,2198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420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0,9422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0,9572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1,0063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1,0577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420">
                <a:tc gridSpan="5"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MULTICELL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42420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1,1776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1,1919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1,2518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1,3164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420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1,0835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1,0989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1,1543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1,2192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420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0,9368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0,9509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1,0005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1,0505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420">
                <a:tc gridSpan="5"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MCNP4B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42420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1,1800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1,1925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1,2531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1,3235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420">
                <a:tc gridSpan="5"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MONTEBURNS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42420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1,1829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1,1923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1,2516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1,3204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420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1,0833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1,1048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1,1567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1,2172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420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0,9449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0,9573</a:t>
                      </a:r>
                      <a:endParaRPr lang="tr-TR" sz="1600" b="1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0,9961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1,0379</a:t>
                      </a:r>
                      <a:endParaRPr lang="tr-TR" sz="16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6" name="1 Başlık"/>
          <p:cNvSpPr txBox="1">
            <a:spLocks/>
          </p:cNvSpPr>
          <p:nvPr/>
        </p:nvSpPr>
        <p:spPr>
          <a:xfrm>
            <a:off x="-36512" y="188640"/>
            <a:ext cx="9144000" cy="1143000"/>
          </a:xfrm>
          <a:prstGeom prst="rect">
            <a:avLst/>
          </a:prstGeom>
        </p:spPr>
        <p:txBody>
          <a:bodyPr vert="horz" lIns="0" rIns="0" bIns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SONUÇLAR</a:t>
            </a: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tr-T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UGd</a:t>
            </a:r>
            <a:r>
              <a:rPr kumimoji="0" lang="tr-T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Yakıt Demeti</a:t>
            </a: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tr-TR" sz="5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15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0" y="6165304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Durum 2                                            Durum 3 </a:t>
            </a:r>
            <a:endParaRPr lang="tr-T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29" name="Grafik 8"/>
          <p:cNvPicPr>
            <a:picLocks noChangeArrowheads="1"/>
          </p:cNvPicPr>
          <p:nvPr/>
        </p:nvPicPr>
        <p:blipFill>
          <a:blip r:embed="rId2" cstate="print"/>
          <a:srcRect l="-1083" t="-937" r="-1083" b="-1875"/>
          <a:stretch>
            <a:fillRect/>
          </a:stretch>
        </p:blipFill>
        <p:spPr bwMode="auto">
          <a:xfrm>
            <a:off x="35496" y="1196752"/>
            <a:ext cx="439248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Grafik 6"/>
          <p:cNvPicPr>
            <a:picLocks noChangeArrowheads="1"/>
          </p:cNvPicPr>
          <p:nvPr/>
        </p:nvPicPr>
        <p:blipFill>
          <a:blip r:embed="rId3" cstate="print"/>
          <a:srcRect l="-1151" t="-2069" r="-864" b="-1518"/>
          <a:stretch>
            <a:fillRect/>
          </a:stretch>
        </p:blipFill>
        <p:spPr bwMode="auto">
          <a:xfrm>
            <a:off x="4788024" y="1196752"/>
            <a:ext cx="435597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1 Başlık"/>
          <p:cNvSpPr txBox="1">
            <a:spLocks/>
          </p:cNvSpPr>
          <p:nvPr/>
        </p:nvSpPr>
        <p:spPr>
          <a:xfrm>
            <a:off x="-36512" y="188640"/>
            <a:ext cx="9144000" cy="1143000"/>
          </a:xfrm>
          <a:prstGeom prst="rect">
            <a:avLst/>
          </a:prstGeom>
        </p:spPr>
        <p:txBody>
          <a:bodyPr vert="horz" lIns="0" rIns="0" bIns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SONUÇLAR</a:t>
            </a: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tr-T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UGd</a:t>
            </a:r>
            <a:r>
              <a:rPr kumimoji="0" lang="tr-T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Yakıt Demeti</a:t>
            </a: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tr-TR" sz="5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16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0" y="6165304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Durum 4                                            Durum 5 </a:t>
            </a:r>
            <a:endParaRPr lang="tr-T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-36512" y="188640"/>
            <a:ext cx="9144000" cy="1143000"/>
          </a:xfrm>
          <a:prstGeom prst="rect">
            <a:avLst/>
          </a:prstGeom>
        </p:spPr>
        <p:txBody>
          <a:bodyPr vert="horz" lIns="0" rIns="0" bIns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SONUÇLAR</a:t>
            </a: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tr-T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UGd</a:t>
            </a:r>
            <a:r>
              <a:rPr kumimoji="0" lang="tr-T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Yakıt Demeti</a:t>
            </a: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tr-TR" sz="5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9698" name="Grafik 9"/>
          <p:cNvPicPr>
            <a:picLocks noChangeArrowheads="1"/>
          </p:cNvPicPr>
          <p:nvPr/>
        </p:nvPicPr>
        <p:blipFill>
          <a:blip r:embed="rId2" cstate="print"/>
          <a:srcRect l="-548" t="-941" r="-616" b="-3363"/>
          <a:stretch>
            <a:fillRect/>
          </a:stretch>
        </p:blipFill>
        <p:spPr bwMode="auto">
          <a:xfrm>
            <a:off x="0" y="1196752"/>
            <a:ext cx="442798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Resim" descr="ugd5.png"/>
          <p:cNvPicPr>
            <a:picLocks noChangeAspect="1"/>
          </p:cNvPicPr>
          <p:nvPr/>
        </p:nvPicPr>
        <p:blipFill>
          <a:blip r:embed="rId3" cstate="print"/>
          <a:srcRect b="4286"/>
          <a:stretch>
            <a:fillRect/>
          </a:stretch>
        </p:blipFill>
        <p:spPr>
          <a:xfrm>
            <a:off x="4788024" y="1196752"/>
            <a:ext cx="4355976" cy="50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17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3" name="12 Tablo"/>
          <p:cNvGraphicFramePr>
            <a:graphicFrameLocks noGrp="1"/>
          </p:cNvGraphicFramePr>
          <p:nvPr/>
        </p:nvGraphicFramePr>
        <p:xfrm>
          <a:off x="251520" y="1268760"/>
          <a:ext cx="4248473" cy="5269668"/>
        </p:xfrm>
        <a:graphic>
          <a:graphicData uri="http://schemas.openxmlformats.org/drawingml/2006/table">
            <a:tbl>
              <a:tblPr/>
              <a:tblGrid>
                <a:gridCol w="882268"/>
                <a:gridCol w="821289"/>
                <a:gridCol w="879953"/>
                <a:gridCol w="856024"/>
                <a:gridCol w="808939"/>
              </a:tblGrid>
              <a:tr h="648072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Yanma</a:t>
                      </a:r>
                      <a:endParaRPr lang="tr-TR" sz="1600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  <a:p>
                      <a:pPr marL="180340" indent="-18034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Oranı</a:t>
                      </a:r>
                      <a:endParaRPr lang="tr-TR" sz="1600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D2</a:t>
                      </a:r>
                      <a:endParaRPr lang="tr-TR" sz="1600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D3</a:t>
                      </a:r>
                      <a:endParaRPr lang="tr-TR" sz="1600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D4</a:t>
                      </a:r>
                      <a:endParaRPr lang="tr-TR" sz="1600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/>
                          <a:ea typeface="Times New Roman"/>
                          <a:cs typeface="Lohit Hindi"/>
                        </a:rPr>
                        <a:t>D5</a:t>
                      </a:r>
                      <a:endParaRPr lang="tr-TR" sz="1600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85133">
                <a:tc gridSpan="5"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/>
                          <a:ea typeface="Times New Roman"/>
                          <a:cs typeface="Lohit Hindi"/>
                        </a:rPr>
                        <a:t>MCU</a:t>
                      </a:r>
                      <a:endParaRPr lang="tr-TR" sz="1600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1,1873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1,2045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1,2384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1,3176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20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1,0482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1,0626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1,1005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1,1739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40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0,9390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0,9529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0,9933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1,0522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5133">
                <a:tc gridSpan="5"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TVS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1,1942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1,2104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1,2465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1,3229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20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1,0479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1,0625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1,1021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1,1679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40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0,9215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0,9345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0,9750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1,0249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5133">
                <a:tc gridSpan="5"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WIMS8A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1,1811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1,1993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1,2334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1,3148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20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1,0467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1,0635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1,1008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1,1745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5133"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40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0,9360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0,9506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0,9891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1,0465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13 Tablo"/>
          <p:cNvGraphicFramePr>
            <a:graphicFrameLocks noGrp="1"/>
          </p:cNvGraphicFramePr>
          <p:nvPr/>
        </p:nvGraphicFramePr>
        <p:xfrm>
          <a:off x="4716016" y="1268761"/>
          <a:ext cx="4176465" cy="5699824"/>
        </p:xfrm>
        <a:graphic>
          <a:graphicData uri="http://schemas.openxmlformats.org/drawingml/2006/table">
            <a:tbl>
              <a:tblPr/>
              <a:tblGrid>
                <a:gridCol w="867315"/>
                <a:gridCol w="807369"/>
                <a:gridCol w="865039"/>
                <a:gridCol w="841515"/>
                <a:gridCol w="795227"/>
              </a:tblGrid>
              <a:tr h="579184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Yanma</a:t>
                      </a:r>
                      <a:endParaRPr lang="tr-TR" sz="1600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  <a:p>
                      <a:pPr marL="180340" indent="-18034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Oranı</a:t>
                      </a:r>
                      <a:endParaRPr lang="tr-TR" sz="1600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D2</a:t>
                      </a:r>
                      <a:endParaRPr lang="tr-TR" sz="1600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D3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D4</a:t>
                      </a:r>
                      <a:endParaRPr lang="tr-TR" sz="1600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D5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49161">
                <a:tc gridSpan="5"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HELIOS</a:t>
                      </a:r>
                      <a:endParaRPr lang="tr-TR" sz="1600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49161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1,1923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1,2098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1,2443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1,3241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9161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1,0558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1,0723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1,1103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1,1801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9161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0,9375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0,9526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0,9922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1,0449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880">
                <a:tc gridSpan="5"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MULTICELL</a:t>
                      </a: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49161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1,1944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1,2130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1,2483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1,3249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9161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1,0532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1,0686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1,1075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1,1765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9161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0,9277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0,9413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0,9815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1,0331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880">
                <a:tc gridSpan="5"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MCNP4B</a:t>
                      </a: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49161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1,1922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1,2091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1,2430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1,3241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880">
                <a:tc gridSpan="5"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MONTEBURNS</a:t>
                      </a: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49161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1,2047</a:t>
                      </a:r>
                      <a:endParaRPr kumimoji="0" lang="tr-TR" sz="1600" b="1" kern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1,2135</a:t>
                      </a:r>
                      <a:endParaRPr kumimoji="0" lang="tr-TR" sz="1600" b="1" kern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1,2479</a:t>
                      </a:r>
                      <a:endParaRPr kumimoji="0" lang="tr-TR" sz="1600" b="1" kern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1,3225</a:t>
                      </a:r>
                      <a:endParaRPr kumimoji="0" lang="tr-TR" sz="1600" b="1" kern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9161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1,0624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1,0679</a:t>
                      </a:r>
                      <a:endParaRPr kumimoji="0" lang="tr-TR" sz="1600" b="1" kern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1,1026</a:t>
                      </a:r>
                      <a:endParaRPr kumimoji="0" lang="tr-TR" sz="1600" b="1" kern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1,1505</a:t>
                      </a:r>
                      <a:endParaRPr kumimoji="0" lang="tr-TR" sz="1600" b="1" kern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9161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ker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</a:t>
                      </a:r>
                      <a:endParaRPr lang="tr-TR" sz="1600" kern="5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36028" marR="360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0,9409</a:t>
                      </a:r>
                      <a:endParaRPr kumimoji="0" lang="tr-TR" sz="1600" b="1" kern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0,9415</a:t>
                      </a:r>
                      <a:endParaRPr kumimoji="0" lang="tr-TR" sz="1600" b="1" kern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0,9734</a:t>
                      </a:r>
                      <a:endParaRPr kumimoji="0" lang="tr-TR" sz="1600" b="1" kern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tr-TR" sz="1600" b="1" kern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Lohit Hindi"/>
                        </a:rPr>
                        <a:t>1,0200</a:t>
                      </a:r>
                      <a:endParaRPr kumimoji="0" lang="tr-TR" sz="1600" b="1" kern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Lohit Hindi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6" name="1 Başlık"/>
          <p:cNvSpPr txBox="1">
            <a:spLocks/>
          </p:cNvSpPr>
          <p:nvPr/>
        </p:nvSpPr>
        <p:spPr>
          <a:xfrm>
            <a:off x="-36512" y="188640"/>
            <a:ext cx="9144000" cy="1143000"/>
          </a:xfrm>
          <a:prstGeom prst="rect">
            <a:avLst/>
          </a:prstGeom>
        </p:spPr>
        <p:txBody>
          <a:bodyPr vert="horz" lIns="0" rIns="0" bIns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SONUÇLAR</a:t>
            </a: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lang="tr-TR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MOX</a:t>
            </a:r>
            <a:r>
              <a:rPr kumimoji="0" lang="tr-T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Gd</a:t>
            </a:r>
            <a:r>
              <a:rPr kumimoji="0" lang="tr-T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Yakıt Demeti</a:t>
            </a: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tr-TR" sz="5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18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0" y="6165304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Durum 2                                            Durum 3 </a:t>
            </a:r>
            <a:endParaRPr lang="tr-T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-36512" y="188640"/>
            <a:ext cx="9144000" cy="1143000"/>
          </a:xfrm>
          <a:prstGeom prst="rect">
            <a:avLst/>
          </a:prstGeom>
        </p:spPr>
        <p:txBody>
          <a:bodyPr vert="horz" lIns="0" rIns="0" bIns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SONUÇLAR</a:t>
            </a: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lang="tr-TR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MOX</a:t>
            </a:r>
            <a:r>
              <a:rPr kumimoji="0" lang="tr-T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Gd</a:t>
            </a:r>
            <a:r>
              <a:rPr kumimoji="0" lang="tr-T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Yakıt Demeti</a:t>
            </a: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tr-TR" sz="5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Grafik 11"/>
          <p:cNvPicPr>
            <a:picLocks noChangeArrowheads="1"/>
          </p:cNvPicPr>
          <p:nvPr/>
        </p:nvPicPr>
        <p:blipFill>
          <a:blip r:embed="rId2" cstate="print"/>
          <a:srcRect l="-459" t="-1376" r="-858" b="-2562"/>
          <a:stretch>
            <a:fillRect/>
          </a:stretch>
        </p:blipFill>
        <p:spPr bwMode="auto">
          <a:xfrm>
            <a:off x="0" y="1268760"/>
            <a:ext cx="4427984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Grafik 12"/>
          <p:cNvPicPr>
            <a:picLocks noChangeArrowheads="1"/>
          </p:cNvPicPr>
          <p:nvPr/>
        </p:nvPicPr>
        <p:blipFill>
          <a:blip r:embed="rId3" cstate="print"/>
          <a:srcRect l="-685" t="-937" r="-754" b="-1875"/>
          <a:stretch>
            <a:fillRect/>
          </a:stretch>
        </p:blipFill>
        <p:spPr bwMode="auto">
          <a:xfrm>
            <a:off x="4788024" y="1268760"/>
            <a:ext cx="432048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19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0" y="6165304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Durum 4                                            Durum 5 </a:t>
            </a:r>
            <a:endParaRPr lang="tr-T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1 Başlık"/>
          <p:cNvSpPr txBox="1">
            <a:spLocks/>
          </p:cNvSpPr>
          <p:nvPr/>
        </p:nvSpPr>
        <p:spPr>
          <a:xfrm>
            <a:off x="-36512" y="188640"/>
            <a:ext cx="9144000" cy="1143000"/>
          </a:xfrm>
          <a:prstGeom prst="rect">
            <a:avLst/>
          </a:prstGeom>
        </p:spPr>
        <p:txBody>
          <a:bodyPr vert="horz" lIns="0" rIns="0" bIns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SONUÇLAR</a:t>
            </a: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lang="tr-TR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MOX</a:t>
            </a:r>
            <a:r>
              <a:rPr kumimoji="0" lang="tr-T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Gd</a:t>
            </a:r>
            <a:r>
              <a:rPr kumimoji="0" lang="tr-T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Yakıt Demeti</a:t>
            </a:r>
            <a:r>
              <a:rPr kumimoji="0" lang="tr-TR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tr-TR" sz="5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23" name="Grafik 13"/>
          <p:cNvPicPr>
            <a:picLocks noChangeArrowheads="1"/>
          </p:cNvPicPr>
          <p:nvPr/>
        </p:nvPicPr>
        <p:blipFill>
          <a:blip r:embed="rId2" cstate="print"/>
          <a:srcRect l="-343" t="-937" r="-754" b="-2946"/>
          <a:stretch>
            <a:fillRect/>
          </a:stretch>
        </p:blipFill>
        <p:spPr bwMode="auto">
          <a:xfrm>
            <a:off x="0" y="1340768"/>
            <a:ext cx="442798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0 Resim" descr="moxgd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340768"/>
            <a:ext cx="4355976" cy="48965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 anchor="ctr"/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GİRİŞ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3600" dirty="0" err="1" smtClean="0"/>
              <a:t>Kurumsal</a:t>
            </a:r>
            <a:r>
              <a:rPr lang="en-US" sz="3600" dirty="0" smtClean="0"/>
              <a:t> </a:t>
            </a:r>
            <a:r>
              <a:rPr lang="en-US" sz="3600" dirty="0" err="1" smtClean="0"/>
              <a:t>nükleer</a:t>
            </a:r>
            <a:r>
              <a:rPr lang="en-US" sz="3600" dirty="0" smtClean="0"/>
              <a:t> </a:t>
            </a:r>
            <a:r>
              <a:rPr lang="en-US" sz="3600" dirty="0" err="1" smtClean="0"/>
              <a:t>tasarım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analiz</a:t>
            </a:r>
            <a:r>
              <a:rPr lang="en-US" sz="3600" dirty="0" smtClean="0"/>
              <a:t> </a:t>
            </a:r>
            <a:r>
              <a:rPr lang="en-US" sz="3600" dirty="0" err="1" smtClean="0"/>
              <a:t>hesap</a:t>
            </a:r>
            <a:r>
              <a:rPr lang="en-US" sz="3600" dirty="0" smtClean="0"/>
              <a:t> </a:t>
            </a:r>
            <a:r>
              <a:rPr lang="en-US" sz="3600" dirty="0" err="1" smtClean="0"/>
              <a:t>altyapısının</a:t>
            </a:r>
            <a:r>
              <a:rPr lang="en-US" sz="3600" dirty="0" smtClean="0"/>
              <a:t> </a:t>
            </a:r>
            <a:r>
              <a:rPr lang="en-US" sz="3600" dirty="0" err="1" smtClean="0"/>
              <a:t>güçlendirilmesi</a:t>
            </a:r>
            <a:r>
              <a:rPr lang="en-US" sz="3600" dirty="0" smtClean="0"/>
              <a:t>, </a:t>
            </a:r>
            <a:endParaRPr lang="tr-TR" sz="3600" dirty="0" smtClean="0"/>
          </a:p>
          <a:p>
            <a:pPr algn="just"/>
            <a:r>
              <a:rPr lang="en-US" sz="3600" dirty="0" smtClean="0"/>
              <a:t>VVER-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en-US" sz="3600" dirty="0" smtClean="0"/>
              <a:t> </a:t>
            </a:r>
            <a:r>
              <a:rPr lang="en-US" sz="3600" dirty="0" err="1" smtClean="0"/>
              <a:t>güç</a:t>
            </a:r>
            <a:r>
              <a:rPr lang="en-US" sz="3600" dirty="0" smtClean="0"/>
              <a:t> </a:t>
            </a:r>
            <a:r>
              <a:rPr lang="en-US" sz="3600" dirty="0" err="1" smtClean="0"/>
              <a:t>reaktöründe</a:t>
            </a:r>
            <a:r>
              <a:rPr lang="tr-TR" sz="3600" dirty="0" smtClean="0"/>
              <a:t> MOX kor için </a:t>
            </a:r>
            <a:r>
              <a:rPr lang="tr-TR" sz="3600" dirty="0" err="1" smtClean="0"/>
              <a:t>nötronik</a:t>
            </a:r>
            <a:r>
              <a:rPr lang="tr-TR" sz="3600" dirty="0" smtClean="0"/>
              <a:t> hesaplamalar  yapıldı. </a:t>
            </a:r>
            <a:r>
              <a:rPr lang="tr-TR" sz="3600" dirty="0" smtClean="0">
                <a:hlinkClick r:id="rId2" action="ppaction://hlinksldjump"/>
              </a:rPr>
              <a:t>@</a:t>
            </a:r>
            <a:r>
              <a:rPr lang="tr-TR" sz="3600" dirty="0" smtClean="0"/>
              <a:t> </a:t>
            </a:r>
          </a:p>
          <a:p>
            <a:pPr algn="just"/>
            <a:r>
              <a:rPr lang="en-US" sz="3600" dirty="0" smtClean="0"/>
              <a:t>VVER-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en-US" sz="3600" dirty="0" smtClean="0"/>
              <a:t> </a:t>
            </a:r>
            <a:r>
              <a:rPr lang="en-US" sz="3600" dirty="0" err="1" smtClean="0"/>
              <a:t>güç</a:t>
            </a:r>
            <a:r>
              <a:rPr lang="en-US" sz="3600" dirty="0" smtClean="0"/>
              <a:t> </a:t>
            </a:r>
            <a:r>
              <a:rPr lang="en-US" sz="3600" dirty="0" err="1" smtClean="0"/>
              <a:t>reaktöründe</a:t>
            </a:r>
            <a:r>
              <a:rPr lang="en-US" sz="3600" dirty="0" smtClean="0"/>
              <a:t> </a:t>
            </a:r>
            <a:r>
              <a:rPr lang="en-US" sz="3600" dirty="0" err="1" smtClean="0"/>
              <a:t>yanma</a:t>
            </a:r>
            <a:r>
              <a:rPr lang="en-US" sz="3600" dirty="0" smtClean="0"/>
              <a:t> </a:t>
            </a:r>
            <a:r>
              <a:rPr lang="tr-TR" sz="3600" dirty="0" smtClean="0"/>
              <a:t>(“</a:t>
            </a:r>
            <a:r>
              <a:rPr lang="tr-TR" sz="3600" dirty="0" err="1" smtClean="0"/>
              <a:t>burnup</a:t>
            </a:r>
            <a:r>
              <a:rPr lang="tr-TR" sz="3600" dirty="0" smtClean="0"/>
              <a:t>”) </a:t>
            </a:r>
            <a:r>
              <a:rPr lang="en-US" sz="3600" dirty="0" err="1" smtClean="0"/>
              <a:t>hesaplamaları</a:t>
            </a:r>
            <a:endParaRPr lang="tr-TR" sz="3600" dirty="0" smtClean="0"/>
          </a:p>
          <a:p>
            <a:pPr algn="just"/>
            <a:r>
              <a:rPr lang="tr-TR" sz="3600" dirty="0" smtClean="0"/>
              <a:t>Monte </a:t>
            </a:r>
            <a:r>
              <a:rPr lang="tr-TR" sz="3600" dirty="0" err="1" smtClean="0"/>
              <a:t>Carlo</a:t>
            </a:r>
            <a:r>
              <a:rPr lang="tr-TR" sz="3600" dirty="0" smtClean="0"/>
              <a:t> transport kodu: </a:t>
            </a:r>
            <a:r>
              <a:rPr lang="tr-TR" sz="3600" b="1" dirty="0" smtClean="0"/>
              <a:t>MCNP</a:t>
            </a:r>
          </a:p>
          <a:p>
            <a:pPr algn="just"/>
            <a:r>
              <a:rPr lang="tr-TR" sz="3600" dirty="0" smtClean="0"/>
              <a:t>Çok-adımlı Monte </a:t>
            </a:r>
            <a:r>
              <a:rPr lang="tr-TR" sz="3600" dirty="0" err="1" smtClean="0"/>
              <a:t>Carlo</a:t>
            </a:r>
            <a:r>
              <a:rPr lang="tr-TR" sz="3600" dirty="0" smtClean="0"/>
              <a:t> yanma kodu: </a:t>
            </a:r>
            <a:r>
              <a:rPr lang="tr-TR" sz="3600" b="1" dirty="0" smtClean="0"/>
              <a:t>MONTEBURNS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2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 anchor="ctr"/>
          <a:lstStyle/>
          <a:p>
            <a:pPr algn="ctr"/>
            <a:r>
              <a:rPr lang="tr-TR" b="1" dirty="0" smtClean="0"/>
              <a:t>DEĞERLENDİRME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6544"/>
          </a:xfrm>
        </p:spPr>
        <p:txBody>
          <a:bodyPr>
            <a:normAutofit/>
          </a:bodyPr>
          <a:lstStyle/>
          <a:p>
            <a:pPr algn="just"/>
            <a:r>
              <a:rPr lang="tr-TR" sz="3600" dirty="0" smtClean="0"/>
              <a:t> Her iki yakıt demetinde D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tr-TR" sz="3600" dirty="0" smtClean="0"/>
              <a:t>, D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tr-TR" sz="3600" dirty="0" smtClean="0"/>
              <a:t>, D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tr-TR" sz="3600" dirty="0" smtClean="0"/>
              <a:t> ve D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tr-TR" sz="3600" dirty="0" smtClean="0"/>
              <a:t> durumlarında MONTEBURNS ile elde edilen sonuçların, diğer kodlarla bulunan sonuçlarla uyum içerisinde olduğu gözükmektedir. </a:t>
            </a:r>
          </a:p>
          <a:p>
            <a:pPr algn="just"/>
            <a:r>
              <a:rPr lang="tr-TR" sz="3600" dirty="0" smtClean="0"/>
              <a:t>VVER-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1200</a:t>
            </a:r>
            <a:r>
              <a:rPr lang="tr-TR" sz="3600" dirty="0" smtClean="0"/>
              <a:t> tipi güç reaktörü içinde benzer </a:t>
            </a:r>
            <a:r>
              <a:rPr lang="tr-TR" sz="3600" dirty="0" err="1" smtClean="0"/>
              <a:t>nötronik</a:t>
            </a:r>
            <a:r>
              <a:rPr lang="tr-TR" sz="3600" dirty="0" smtClean="0"/>
              <a:t> çalışmaların gerçekleştirilmesi planlanmaktadır.</a:t>
            </a:r>
          </a:p>
          <a:p>
            <a:pPr algn="just"/>
            <a:endParaRPr lang="tr-TR" sz="3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20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64904"/>
            <a:ext cx="8229600" cy="1143000"/>
          </a:xfrm>
        </p:spPr>
        <p:txBody>
          <a:bodyPr/>
          <a:lstStyle/>
          <a:p>
            <a:pPr algn="ctr"/>
            <a:r>
              <a:rPr lang="tr-TR" b="1" dirty="0" smtClean="0"/>
              <a:t>TEŞEKKÜRLER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629816"/>
            <a:ext cx="9144000" cy="1143000"/>
          </a:xfrm>
        </p:spPr>
        <p:txBody>
          <a:bodyPr anchor="t">
            <a:normAutofit/>
          </a:bodyPr>
          <a:lstStyle/>
          <a:p>
            <a:pPr algn="ctr"/>
            <a:r>
              <a:rPr lang="tr-TR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Gerçekleştirilen </a:t>
            </a:r>
            <a:r>
              <a:rPr lang="tr-TR" sz="4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Nötronik</a:t>
            </a:r>
            <a:r>
              <a:rPr lang="tr-TR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Hesaplamalar</a:t>
            </a:r>
            <a:endParaRPr lang="en-US" sz="4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3 İçerik Yer Tutucusu" descr="MAKALE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5896" y="2852936"/>
            <a:ext cx="5508104" cy="3960440"/>
          </a:xfrm>
        </p:spPr>
      </p:pic>
      <p:sp>
        <p:nvSpPr>
          <p:cNvPr id="5" name="4 Metin kutusu"/>
          <p:cNvSpPr txBox="1"/>
          <p:nvPr/>
        </p:nvSpPr>
        <p:spPr>
          <a:xfrm>
            <a:off x="179512" y="1412776"/>
            <a:ext cx="871296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dirty="0" smtClean="0"/>
              <a:t> </a:t>
            </a:r>
            <a:r>
              <a:rPr lang="en-US" sz="3400" dirty="0" smtClean="0"/>
              <a:t>VVER-1000 MOX Core Computational Benchmark</a:t>
            </a:r>
            <a:r>
              <a:rPr lang="tr-TR" sz="3400" dirty="0" smtClean="0"/>
              <a:t> (OECD/NEA, 2005) </a:t>
            </a:r>
          </a:p>
          <a:p>
            <a:pPr>
              <a:buFont typeface="Arial" pitchFamily="34" charset="0"/>
              <a:buChar char="•"/>
            </a:pPr>
            <a:r>
              <a:rPr lang="tr-TR" sz="3400" dirty="0" smtClean="0"/>
              <a:t> MCNP ve CNUREAS</a:t>
            </a:r>
          </a:p>
          <a:p>
            <a:pPr>
              <a:buFont typeface="Arial" pitchFamily="34" charset="0"/>
              <a:buChar char="•"/>
            </a:pPr>
            <a:r>
              <a:rPr lang="tr-TR" sz="3400" dirty="0" smtClean="0"/>
              <a:t> Karışık kor </a:t>
            </a:r>
          </a:p>
          <a:p>
            <a:r>
              <a:rPr lang="tr-TR" sz="3400" dirty="0" smtClean="0"/>
              <a:t>(%30 MOX)</a:t>
            </a:r>
            <a:endParaRPr lang="tr-TR" sz="3400" b="1" dirty="0" smtClean="0"/>
          </a:p>
          <a:p>
            <a:pPr>
              <a:buFont typeface="Arial" pitchFamily="34" charset="0"/>
              <a:buChar char="•"/>
            </a:pPr>
            <a:r>
              <a:rPr lang="tr-TR" sz="3400" dirty="0" smtClean="0">
                <a:solidFill>
                  <a:srgbClr val="FF0000"/>
                </a:solidFill>
              </a:rPr>
              <a:t>K-etkin</a:t>
            </a:r>
          </a:p>
          <a:p>
            <a:pPr>
              <a:buFont typeface="Arial" pitchFamily="34" charset="0"/>
              <a:buChar char="•"/>
            </a:pPr>
            <a:r>
              <a:rPr lang="tr-TR" sz="3400" dirty="0" err="1" smtClean="0">
                <a:solidFill>
                  <a:srgbClr val="FF0000"/>
                </a:solidFill>
              </a:rPr>
              <a:t>Fisyon</a:t>
            </a:r>
            <a:r>
              <a:rPr lang="tr-TR" sz="3400" dirty="0" smtClean="0">
                <a:solidFill>
                  <a:srgbClr val="FF0000"/>
                </a:solidFill>
              </a:rPr>
              <a:t>  reaksiyon</a:t>
            </a:r>
          </a:p>
          <a:p>
            <a:r>
              <a:rPr lang="tr-TR" sz="3400" dirty="0" smtClean="0">
                <a:solidFill>
                  <a:srgbClr val="FF0000"/>
                </a:solidFill>
              </a:rPr>
              <a:t> oranı</a:t>
            </a:r>
            <a:endParaRPr lang="tr-TR" sz="3400" dirty="0" smtClean="0"/>
          </a:p>
        </p:txBody>
      </p:sp>
      <p:sp>
        <p:nvSpPr>
          <p:cNvPr id="6" name="5 Sol Ok">
            <a:hlinkClick r:id="rId3" action="ppaction://hlinksldjump"/>
          </p:cNvPr>
          <p:cNvSpPr/>
          <p:nvPr/>
        </p:nvSpPr>
        <p:spPr>
          <a:xfrm>
            <a:off x="323528" y="609329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 anchor="ctr"/>
          <a:lstStyle/>
          <a:p>
            <a:pPr algn="ctr"/>
            <a:r>
              <a:rPr lang="tr-TR" b="1" dirty="0" smtClean="0"/>
              <a:t>KAYNAK ÇALIŞMA MODELİ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6544"/>
          </a:xfrm>
        </p:spPr>
        <p:txBody>
          <a:bodyPr>
            <a:normAutofit/>
          </a:bodyPr>
          <a:lstStyle/>
          <a:p>
            <a:pPr algn="just"/>
            <a:r>
              <a:rPr lang="en-US" sz="3400" dirty="0" smtClean="0"/>
              <a:t>OECD </a:t>
            </a:r>
            <a:r>
              <a:rPr lang="en-US" sz="3400" dirty="0" err="1" smtClean="0"/>
              <a:t>Nükleer</a:t>
            </a:r>
            <a:r>
              <a:rPr lang="en-US" sz="3400" dirty="0" smtClean="0"/>
              <a:t> </a:t>
            </a:r>
            <a:r>
              <a:rPr lang="en-US" sz="3400" dirty="0" err="1" smtClean="0"/>
              <a:t>Enerji</a:t>
            </a:r>
            <a:r>
              <a:rPr lang="en-US" sz="3400" dirty="0" smtClean="0"/>
              <a:t> </a:t>
            </a:r>
            <a:r>
              <a:rPr lang="en-US" sz="3400" dirty="0" err="1" smtClean="0"/>
              <a:t>Ajansı</a:t>
            </a:r>
            <a:r>
              <a:rPr lang="en-US" sz="3400" dirty="0" smtClean="0"/>
              <a:t> (NEA) </a:t>
            </a:r>
            <a:r>
              <a:rPr lang="en-US" sz="3400" dirty="0" err="1" smtClean="0"/>
              <a:t>tarafından</a:t>
            </a:r>
            <a:r>
              <a:rPr lang="en-US" sz="3400" dirty="0" smtClean="0"/>
              <a:t>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2002</a:t>
            </a:r>
            <a:r>
              <a:rPr lang="en-US" sz="3400" dirty="0" smtClean="0"/>
              <a:t> </a:t>
            </a:r>
            <a:r>
              <a:rPr lang="en-US" sz="3400" dirty="0" err="1" smtClean="0"/>
              <a:t>yılında</a:t>
            </a:r>
            <a:r>
              <a:rPr lang="en-US" sz="3400" dirty="0" smtClean="0"/>
              <a:t> </a:t>
            </a:r>
            <a:r>
              <a:rPr lang="en-US" sz="3400" dirty="0" err="1" smtClean="0"/>
              <a:t>yayınlanan</a:t>
            </a:r>
            <a:r>
              <a:rPr lang="en-US" sz="3400" dirty="0" smtClean="0"/>
              <a:t> “VVER-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en-US" sz="3400" dirty="0" smtClean="0"/>
              <a:t> LEU</a:t>
            </a:r>
            <a:r>
              <a:rPr lang="tr-TR" sz="3400" dirty="0" smtClean="0"/>
              <a:t> (Hafif Zenginlikli Uranyum)</a:t>
            </a:r>
            <a:r>
              <a:rPr lang="en-US" sz="3400" dirty="0" smtClean="0"/>
              <a:t> </a:t>
            </a:r>
            <a:r>
              <a:rPr lang="en-US" sz="3400" dirty="0" err="1" smtClean="0"/>
              <a:t>ve</a:t>
            </a:r>
            <a:r>
              <a:rPr lang="en-US" sz="3400" dirty="0" smtClean="0"/>
              <a:t> MOX</a:t>
            </a:r>
            <a:r>
              <a:rPr lang="tr-TR" sz="3400" dirty="0" smtClean="0"/>
              <a:t> (U/</a:t>
            </a:r>
            <a:r>
              <a:rPr lang="tr-TR" sz="3400" dirty="0" err="1" smtClean="0"/>
              <a:t>Pu</a:t>
            </a:r>
            <a:r>
              <a:rPr lang="tr-TR" sz="3400" dirty="0" smtClean="0"/>
              <a:t> Karışık Oksit)</a:t>
            </a:r>
            <a:r>
              <a:rPr lang="en-US" sz="3400" dirty="0" smtClean="0"/>
              <a:t> </a:t>
            </a:r>
            <a:r>
              <a:rPr lang="en-US" sz="3400" dirty="0" err="1" smtClean="0"/>
              <a:t>Yakıt</a:t>
            </a:r>
            <a:r>
              <a:rPr lang="en-US" sz="3400" dirty="0" smtClean="0"/>
              <a:t> </a:t>
            </a:r>
            <a:r>
              <a:rPr lang="en-US" sz="3400" dirty="0" err="1" smtClean="0"/>
              <a:t>Demeti</a:t>
            </a:r>
            <a:r>
              <a:rPr lang="en-US" sz="3400" dirty="0" smtClean="0"/>
              <a:t> </a:t>
            </a:r>
            <a:r>
              <a:rPr lang="en-US" sz="3400" dirty="0" err="1" smtClean="0"/>
              <a:t>Hesaplamalı</a:t>
            </a:r>
            <a:r>
              <a:rPr lang="en-US" sz="3400" dirty="0" smtClean="0"/>
              <a:t> Benchmark”</a:t>
            </a:r>
            <a:endParaRPr lang="tr-TR" sz="3400" b="1" dirty="0" smtClean="0"/>
          </a:p>
          <a:p>
            <a:pPr algn="just"/>
            <a:r>
              <a:rPr lang="tr-TR" sz="3400" dirty="0" smtClean="0"/>
              <a:t>VVER-</a:t>
            </a:r>
            <a:r>
              <a:rPr lang="tr-TR" sz="3400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tr-TR" sz="3400" dirty="0" smtClean="0"/>
              <a:t> reaktörleri için Rusya'da geliştirilmekte olan iki farklı yakıt demetini içermektedir.</a:t>
            </a:r>
            <a:endParaRPr lang="tr-TR" sz="3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3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 anchor="ctr"/>
          <a:lstStyle/>
          <a:p>
            <a:pPr algn="ctr"/>
            <a:r>
              <a:rPr lang="tr-TR" b="1" dirty="0" smtClean="0"/>
              <a:t>KAYNAK ÇALIŞMA MODELİ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/>
          <a:lstStyle/>
          <a:p>
            <a:pPr marL="0" indent="0" algn="just">
              <a:buNone/>
            </a:pPr>
            <a:r>
              <a:rPr lang="tr-TR" sz="3600" dirty="0" smtClean="0"/>
              <a:t>Kaynak çalışmada kullanılan iki yakıt demeti;</a:t>
            </a:r>
          </a:p>
          <a:p>
            <a:pPr lvl="0" algn="just"/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tr-TR" sz="3600" dirty="0" smtClean="0"/>
              <a:t> U/</a:t>
            </a:r>
            <a:r>
              <a:rPr lang="tr-TR" sz="3600" dirty="0" err="1" smtClean="0"/>
              <a:t>Gd</a:t>
            </a:r>
            <a:r>
              <a:rPr lang="tr-TR" sz="3600" dirty="0" smtClean="0"/>
              <a:t> çubuk içeren düzgün dağılımlı LEU yakıt demeti (</a:t>
            </a:r>
            <a:r>
              <a:rPr lang="tr-TR" sz="3600" dirty="0" err="1" smtClean="0"/>
              <a:t>UGd</a:t>
            </a:r>
            <a:r>
              <a:rPr lang="tr-TR" sz="3600" smtClean="0"/>
              <a:t> çeşitlemesi)</a:t>
            </a:r>
          </a:p>
          <a:p>
            <a:pPr lvl="0" algn="just"/>
            <a:r>
              <a:rPr lang="tr-TR" sz="360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tr-TR" sz="3600" smtClean="0"/>
              <a:t> </a:t>
            </a:r>
            <a:r>
              <a:rPr lang="tr-TR" sz="3600" dirty="0" smtClean="0"/>
              <a:t>U/</a:t>
            </a:r>
            <a:r>
              <a:rPr lang="tr-TR" sz="3600" dirty="0" err="1" smtClean="0"/>
              <a:t>Gd</a:t>
            </a:r>
            <a:r>
              <a:rPr lang="tr-TR" sz="3600" dirty="0" smtClean="0"/>
              <a:t> çubuk içeren profil dağılımlı MOX yakıt demeti (</a:t>
            </a:r>
            <a:r>
              <a:rPr lang="tr-TR" sz="3600" dirty="0" err="1" smtClean="0"/>
              <a:t>MOXGd</a:t>
            </a:r>
            <a:r>
              <a:rPr lang="tr-TR" sz="3600" dirty="0" smtClean="0"/>
              <a:t> çeşitlemesi)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4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2002ugd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55" y="1124744"/>
            <a:ext cx="5274025" cy="5589240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 anchor="ctr"/>
          <a:lstStyle/>
          <a:p>
            <a:pPr algn="ctr"/>
            <a:r>
              <a:rPr lang="tr-TR" b="1" dirty="0" smtClean="0"/>
              <a:t>KAYNAK ÇALIŞMA MODELİ</a:t>
            </a:r>
            <a:endParaRPr lang="tr-TR" dirty="0"/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5292080" y="2781976"/>
          <a:ext cx="3744417" cy="2269490"/>
        </p:xfrm>
        <a:graphic>
          <a:graphicData uri="http://schemas.openxmlformats.org/drawingml/2006/table">
            <a:tbl>
              <a:tblPr/>
              <a:tblGrid>
                <a:gridCol w="576064"/>
                <a:gridCol w="2520280"/>
                <a:gridCol w="648073"/>
              </a:tblGrid>
              <a:tr h="32359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 err="1" smtClean="0">
                          <a:effectLst/>
                          <a:latin typeface="Times New Roman"/>
                          <a:ea typeface="Lucida Sans Unicode"/>
                        </a:rPr>
                        <a:t>Hücre</a:t>
                      </a:r>
                      <a:r>
                        <a:rPr lang="tr-TR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 No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 err="1">
                          <a:effectLst/>
                          <a:latin typeface="Times New Roman"/>
                          <a:ea typeface="Lucida Sans Unicode"/>
                        </a:rPr>
                        <a:t>Hücre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 Tipi</a:t>
                      </a:r>
                      <a:endParaRPr lang="tr-TR" sz="1400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Miktar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23596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1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 err="1">
                          <a:effectLst/>
                          <a:latin typeface="Times New Roman"/>
                          <a:ea typeface="Lucida Sans Unicode"/>
                        </a:rPr>
                        <a:t>Merkez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 </a:t>
                      </a:r>
                      <a:r>
                        <a:rPr lang="en-US" sz="1400" b="1" kern="50" dirty="0" err="1" smtClean="0">
                          <a:effectLst/>
                          <a:latin typeface="Times New Roman"/>
                          <a:ea typeface="Lucida Sans Unicode"/>
                        </a:rPr>
                        <a:t>tüp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1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96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2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 err="1">
                          <a:effectLst/>
                          <a:latin typeface="Times New Roman"/>
                          <a:ea typeface="Lucida Sans Unicode"/>
                        </a:rPr>
                        <a:t>Yakıt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 </a:t>
                      </a:r>
                      <a:r>
                        <a:rPr lang="en-US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(%</a:t>
                      </a:r>
                      <a:r>
                        <a:rPr lang="tr-TR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3</a:t>
                      </a:r>
                      <a:r>
                        <a:rPr lang="en-US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,</a:t>
                      </a:r>
                      <a:r>
                        <a:rPr lang="tr-TR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7</a:t>
                      </a:r>
                      <a:r>
                        <a:rPr lang="tr-TR" sz="1400" b="1" kern="50" baseline="0" dirty="0" smtClean="0">
                          <a:effectLst/>
                          <a:latin typeface="Times New Roman"/>
                          <a:ea typeface="Lucida Sans Unicode"/>
                        </a:rPr>
                        <a:t> LEU</a:t>
                      </a:r>
                      <a:r>
                        <a:rPr lang="en-US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)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300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96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3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 err="1">
                          <a:effectLst/>
                          <a:latin typeface="Times New Roman"/>
                          <a:ea typeface="Lucida Sans Unicode"/>
                        </a:rPr>
                        <a:t>Kılavuz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 </a:t>
                      </a:r>
                      <a:r>
                        <a:rPr lang="en-US" sz="1400" b="1" kern="50" dirty="0" err="1" smtClean="0">
                          <a:effectLst/>
                          <a:latin typeface="Times New Roman"/>
                          <a:ea typeface="Lucida Sans Unicode"/>
                        </a:rPr>
                        <a:t>tüp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18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96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4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 err="1" smtClean="0">
                          <a:effectLst/>
                          <a:latin typeface="Times New Roman"/>
                          <a:ea typeface="Lucida Sans Unicode"/>
                        </a:rPr>
                        <a:t>Yakıt</a:t>
                      </a:r>
                      <a:r>
                        <a:rPr lang="en-US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 (%3,6 LEU, %4,0 Gd</a:t>
                      </a:r>
                      <a:r>
                        <a:rPr lang="en-US" sz="1400" b="1" kern="50" baseline="-25000" dirty="0" smtClean="0">
                          <a:effectLst/>
                          <a:latin typeface="Times New Roman"/>
                          <a:ea typeface="Lucida Sans Unicode"/>
                        </a:rPr>
                        <a:t>2</a:t>
                      </a:r>
                      <a:r>
                        <a:rPr lang="en-US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O</a:t>
                      </a:r>
                      <a:r>
                        <a:rPr lang="en-US" sz="1400" b="1" kern="50" baseline="-25000" dirty="0" smtClean="0">
                          <a:effectLst/>
                          <a:latin typeface="Times New Roman"/>
                          <a:ea typeface="Lucida Sans Unicode"/>
                        </a:rPr>
                        <a:t>3</a:t>
                      </a:r>
                      <a:r>
                        <a:rPr lang="en-US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)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12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5 Metin kutusu"/>
          <p:cNvSpPr txBox="1"/>
          <p:nvPr/>
        </p:nvSpPr>
        <p:spPr>
          <a:xfrm>
            <a:off x="3419872" y="6237312"/>
            <a:ext cx="3360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U-</a:t>
            </a:r>
            <a:r>
              <a:rPr lang="tr-T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Gd</a:t>
            </a:r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Yakıt Demeti</a:t>
            </a:r>
            <a:endParaRPr lang="tr-T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5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İçerik Yer Tutucusu" descr="2002mox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124744"/>
            <a:ext cx="5148064" cy="5546064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 anchor="ctr"/>
          <a:lstStyle/>
          <a:p>
            <a:pPr algn="ctr"/>
            <a:r>
              <a:rPr lang="tr-TR" b="1" dirty="0" smtClean="0"/>
              <a:t>KAYNAK ÇALIŞMA MODELİ</a:t>
            </a:r>
            <a:endParaRPr lang="tr-TR" dirty="0"/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5220072" y="2420888"/>
          <a:ext cx="3816425" cy="3049270"/>
        </p:xfrm>
        <a:graphic>
          <a:graphicData uri="http://schemas.openxmlformats.org/drawingml/2006/table">
            <a:tbl>
              <a:tblPr/>
              <a:tblGrid>
                <a:gridCol w="576064"/>
                <a:gridCol w="2520280"/>
                <a:gridCol w="720081"/>
              </a:tblGrid>
              <a:tr h="32359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 err="1" smtClean="0">
                          <a:effectLst/>
                          <a:latin typeface="Times New Roman"/>
                          <a:ea typeface="Lucida Sans Unicode"/>
                        </a:rPr>
                        <a:t>Hücre</a:t>
                      </a:r>
                      <a:r>
                        <a:rPr lang="tr-TR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 No</a:t>
                      </a:r>
                      <a:r>
                        <a:rPr lang="en-US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 </a:t>
                      </a:r>
                      <a:endParaRPr lang="tr-TR" sz="1400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 err="1">
                          <a:effectLst/>
                          <a:latin typeface="Times New Roman"/>
                          <a:ea typeface="Lucida Sans Unicode"/>
                        </a:rPr>
                        <a:t>Hücre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 Tipi</a:t>
                      </a:r>
                      <a:endParaRPr lang="tr-TR" sz="1400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Miktar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23596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1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 err="1">
                          <a:effectLst/>
                          <a:latin typeface="Times New Roman"/>
                          <a:ea typeface="Lucida Sans Unicode"/>
                        </a:rPr>
                        <a:t>Merkez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 </a:t>
                      </a:r>
                      <a:r>
                        <a:rPr lang="en-US" sz="1400" b="1" kern="50" dirty="0" err="1" smtClean="0">
                          <a:effectLst/>
                          <a:latin typeface="Times New Roman"/>
                          <a:ea typeface="Lucida Sans Unicode"/>
                        </a:rPr>
                        <a:t>tüp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1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96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2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 err="1" smtClean="0">
                          <a:effectLst/>
                          <a:latin typeface="Times New Roman"/>
                          <a:ea typeface="Lucida Sans Unicode"/>
                        </a:rPr>
                        <a:t>Yakıt</a:t>
                      </a:r>
                      <a:r>
                        <a:rPr lang="en-US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 (%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4,2 </a:t>
                      </a:r>
                      <a:r>
                        <a:rPr lang="en-US" sz="1400" b="1" kern="50" dirty="0" err="1">
                          <a:effectLst/>
                          <a:latin typeface="Times New Roman"/>
                          <a:ea typeface="Lucida Sans Unicode"/>
                        </a:rPr>
                        <a:t>Pu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)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138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96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3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 err="1">
                          <a:effectLst/>
                          <a:latin typeface="Times New Roman"/>
                          <a:ea typeface="Lucida Sans Unicode"/>
                        </a:rPr>
                        <a:t>Kılavuz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 </a:t>
                      </a:r>
                      <a:r>
                        <a:rPr lang="en-US" sz="1400" b="1" kern="50" dirty="0" err="1" smtClean="0">
                          <a:effectLst/>
                          <a:latin typeface="Times New Roman"/>
                          <a:ea typeface="Lucida Sans Unicode"/>
                        </a:rPr>
                        <a:t>tüp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18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96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4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 err="1">
                          <a:effectLst/>
                          <a:latin typeface="Times New Roman"/>
                          <a:ea typeface="Lucida Sans Unicode"/>
                        </a:rPr>
                        <a:t>Yakıt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 </a:t>
                      </a:r>
                      <a:r>
                        <a:rPr lang="en-US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(%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3,0 </a:t>
                      </a:r>
                      <a:r>
                        <a:rPr lang="en-US" sz="1400" b="1" kern="50" dirty="0" err="1">
                          <a:effectLst/>
                          <a:latin typeface="Times New Roman"/>
                          <a:ea typeface="Lucida Sans Unicode"/>
                        </a:rPr>
                        <a:t>Pu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)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96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96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5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 err="1" smtClean="0">
                          <a:effectLst/>
                          <a:latin typeface="Times New Roman"/>
                          <a:ea typeface="Lucida Sans Unicode"/>
                        </a:rPr>
                        <a:t>Yakıt</a:t>
                      </a:r>
                      <a:r>
                        <a:rPr lang="en-US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 (%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2,0 </a:t>
                      </a:r>
                      <a:r>
                        <a:rPr lang="en-US" sz="1400" b="1" kern="50" dirty="0" err="1">
                          <a:effectLst/>
                          <a:latin typeface="Times New Roman"/>
                          <a:ea typeface="Lucida Sans Unicode"/>
                        </a:rPr>
                        <a:t>Pu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)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66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96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6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50" dirty="0" err="1">
                          <a:effectLst/>
                          <a:latin typeface="Times New Roman"/>
                          <a:ea typeface="Lucida Sans Unicode"/>
                        </a:rPr>
                        <a:t>Yakıt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 </a:t>
                      </a:r>
                      <a:r>
                        <a:rPr lang="en-US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(%3,6 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LEU, %4,0 Gd</a:t>
                      </a:r>
                      <a:r>
                        <a:rPr lang="en-US" sz="1400" b="1" kern="50" baseline="-25000" dirty="0">
                          <a:effectLst/>
                          <a:latin typeface="Times New Roman"/>
                          <a:ea typeface="Lucida Sans Unicode"/>
                        </a:rPr>
                        <a:t>2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O</a:t>
                      </a:r>
                      <a:r>
                        <a:rPr lang="en-US" sz="1400" b="1" kern="50" baseline="-25000" dirty="0">
                          <a:effectLst/>
                          <a:latin typeface="Times New Roman"/>
                          <a:ea typeface="Lucida Sans Unicode"/>
                        </a:rPr>
                        <a:t>3</a:t>
                      </a:r>
                      <a:r>
                        <a:rPr lang="en-US" sz="1400" b="1" kern="50" dirty="0">
                          <a:effectLst/>
                          <a:latin typeface="Times New Roman"/>
                          <a:ea typeface="Lucida Sans Unicode"/>
                        </a:rPr>
                        <a:t>)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b="1" kern="50" dirty="0" smtClean="0">
                          <a:effectLst/>
                          <a:latin typeface="Times New Roman"/>
                          <a:ea typeface="Lucida Sans Unicode"/>
                        </a:rPr>
                        <a:t>12</a:t>
                      </a:r>
                      <a:endParaRPr lang="tr-TR" sz="1400" b="1" kern="50" dirty="0"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5 Metin kutusu"/>
          <p:cNvSpPr txBox="1"/>
          <p:nvPr/>
        </p:nvSpPr>
        <p:spPr>
          <a:xfrm>
            <a:off x="3347864" y="6248925"/>
            <a:ext cx="39489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MOX-</a:t>
            </a:r>
            <a:r>
              <a:rPr lang="tr-T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Gd</a:t>
            </a:r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Yakıt Demeti</a:t>
            </a:r>
            <a:endParaRPr lang="tr-T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6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 anchor="ctr"/>
          <a:lstStyle/>
          <a:p>
            <a:pPr algn="ctr"/>
            <a:r>
              <a:rPr lang="tr-TR" b="1" dirty="0" smtClean="0"/>
              <a:t>KAYNAK ÇALIŞMA MODELİ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2843808" y="5445224"/>
            <a:ext cx="42521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Hücre Tipi Geometrileri</a:t>
            </a:r>
            <a:endParaRPr lang="tr-T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7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9 Resim" descr="2002cel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132856"/>
            <a:ext cx="5616624" cy="2943392"/>
          </a:xfrm>
          <a:prstGeom prst="rect">
            <a:avLst/>
          </a:prstGeom>
        </p:spPr>
      </p:pic>
      <p:graphicFrame>
        <p:nvGraphicFramePr>
          <p:cNvPr id="11" name="10 Tablo"/>
          <p:cNvGraphicFramePr>
            <a:graphicFrameLocks noGrp="1"/>
          </p:cNvGraphicFramePr>
          <p:nvPr/>
        </p:nvGraphicFramePr>
        <p:xfrm>
          <a:off x="5940152" y="2409424"/>
          <a:ext cx="2952328" cy="2468880"/>
        </p:xfrm>
        <a:graphic>
          <a:graphicData uri="http://schemas.openxmlformats.org/drawingml/2006/table">
            <a:tbl>
              <a:tblPr/>
              <a:tblGrid>
                <a:gridCol w="1152128"/>
                <a:gridCol w="1800200"/>
              </a:tblGrid>
              <a:tr h="137734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>
                          <a:latin typeface="Times New Roman" pitchFamily="18" charset="0"/>
                          <a:ea typeface="WenQuanYi Micro Hei"/>
                          <a:cs typeface="Times New Roman" pitchFamily="18" charset="0"/>
                        </a:rPr>
                        <a:t>Hücre </a:t>
                      </a:r>
                      <a:r>
                        <a:rPr lang="tr-TR" sz="1400" b="1" kern="50" dirty="0" smtClean="0">
                          <a:latin typeface="Times New Roman" pitchFamily="18" charset="0"/>
                          <a:ea typeface="WenQuanYi Micro Hei"/>
                          <a:cs typeface="Times New Roman" pitchFamily="18" charset="0"/>
                        </a:rPr>
                        <a:t>Tipi</a:t>
                      </a:r>
                      <a:endParaRPr lang="tr-TR" sz="14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>
                          <a:latin typeface="Times New Roman" pitchFamily="18" charset="0"/>
                          <a:ea typeface="WenQuanYi Micro Hei"/>
                          <a:cs typeface="Times New Roman" pitchFamily="18" charset="0"/>
                        </a:rPr>
                        <a:t>Bölge Yarıçapı (cm)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180340" indent="-18034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>
                          <a:latin typeface="Times New Roman" pitchFamily="18" charset="0"/>
                          <a:ea typeface="WenQuanYi Micro Hei"/>
                          <a:cs typeface="Times New Roman" pitchFamily="18" charset="0"/>
                        </a:rPr>
                        <a:t>Yakıt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>
                          <a:latin typeface="Times New Roman" pitchFamily="18" charset="0"/>
                          <a:ea typeface="WenQuanYi Micro Hei"/>
                          <a:cs typeface="Times New Roman" pitchFamily="18" charset="0"/>
                        </a:rPr>
                        <a:t>R1 = 0.386</a:t>
                      </a:r>
                    </a:p>
                    <a:p>
                      <a:pPr marL="180340" indent="-18034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>
                          <a:latin typeface="Times New Roman" pitchFamily="18" charset="0"/>
                          <a:ea typeface="WenQuanYi Micro Hei"/>
                          <a:cs typeface="Times New Roman" pitchFamily="18" charset="0"/>
                        </a:rPr>
                        <a:t>R2 = 0.4582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180340" indent="-18034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>
                          <a:latin typeface="Times New Roman" pitchFamily="18" charset="0"/>
                          <a:ea typeface="WenQuanYi Micro Hei"/>
                          <a:cs typeface="Times New Roman" pitchFamily="18" charset="0"/>
                        </a:rPr>
                        <a:t>Merkez </a:t>
                      </a:r>
                      <a:r>
                        <a:rPr lang="tr-TR" sz="1400" b="1" kern="50" dirty="0" smtClean="0">
                          <a:latin typeface="Times New Roman" pitchFamily="18" charset="0"/>
                          <a:ea typeface="WenQuanYi Micro Hei"/>
                          <a:cs typeface="Times New Roman" pitchFamily="18" charset="0"/>
                        </a:rPr>
                        <a:t>Tüp</a:t>
                      </a:r>
                      <a:endParaRPr lang="tr-TR" sz="14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>
                          <a:latin typeface="Times New Roman" pitchFamily="18" charset="0"/>
                          <a:ea typeface="WenQuanYi Micro Hei"/>
                          <a:cs typeface="Times New Roman" pitchFamily="18" charset="0"/>
                        </a:rPr>
                        <a:t>R1 = 0.48</a:t>
                      </a:r>
                    </a:p>
                    <a:p>
                      <a:pPr marL="180340" indent="-18034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>
                          <a:latin typeface="Times New Roman" pitchFamily="18" charset="0"/>
                          <a:ea typeface="WenQuanYi Micro Hei"/>
                          <a:cs typeface="Times New Roman" pitchFamily="18" charset="0"/>
                        </a:rPr>
                        <a:t>R2 = 0.5626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180340" indent="-18034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>
                          <a:latin typeface="Times New Roman" pitchFamily="18" charset="0"/>
                          <a:ea typeface="WenQuanYi Micro Hei"/>
                          <a:cs typeface="Times New Roman" pitchFamily="18" charset="0"/>
                        </a:rPr>
                        <a:t>Kılavuz </a:t>
                      </a:r>
                      <a:r>
                        <a:rPr lang="tr-TR" sz="1400" b="1" kern="50" dirty="0" smtClean="0">
                          <a:latin typeface="Times New Roman" pitchFamily="18" charset="0"/>
                          <a:ea typeface="WenQuanYi Micro Hei"/>
                          <a:cs typeface="Times New Roman" pitchFamily="18" charset="0"/>
                        </a:rPr>
                        <a:t>Tüp</a:t>
                      </a:r>
                      <a:endParaRPr lang="tr-TR" sz="1400" b="1" kern="50" dirty="0">
                        <a:latin typeface="Times New Roman" pitchFamily="18" charset="0"/>
                        <a:ea typeface="WenQuanYi Micro He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>
                          <a:latin typeface="Times New Roman" pitchFamily="18" charset="0"/>
                          <a:ea typeface="WenQuanYi Micro Hei"/>
                          <a:cs typeface="Times New Roman" pitchFamily="18" charset="0"/>
                        </a:rPr>
                        <a:t>R1 = 0.545</a:t>
                      </a:r>
                    </a:p>
                    <a:p>
                      <a:pPr marL="180340" indent="-18034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>
                          <a:latin typeface="Times New Roman" pitchFamily="18" charset="0"/>
                          <a:ea typeface="WenQuanYi Micro Hei"/>
                          <a:cs typeface="Times New Roman" pitchFamily="18" charset="0"/>
                        </a:rPr>
                        <a:t>R2 = 0.6323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 anchor="ctr"/>
          <a:lstStyle/>
          <a:p>
            <a:pPr algn="ctr"/>
            <a:r>
              <a:rPr lang="tr-TR" b="1" dirty="0" smtClean="0"/>
              <a:t>KAYNAK ÇALIŞMA MODELİ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8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395536" y="2204864"/>
          <a:ext cx="8496944" cy="3240360"/>
        </p:xfrm>
        <a:graphic>
          <a:graphicData uri="http://schemas.openxmlformats.org/drawingml/2006/table">
            <a:tbl>
              <a:tblPr/>
              <a:tblGrid>
                <a:gridCol w="886874"/>
                <a:gridCol w="2463842"/>
                <a:gridCol w="1800047"/>
                <a:gridCol w="2053957"/>
                <a:gridCol w="1292224"/>
              </a:tblGrid>
              <a:tr h="1004492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>
                          <a:latin typeface="Times New Roman"/>
                          <a:ea typeface="Arial"/>
                          <a:cs typeface="Lohit Hindi"/>
                        </a:rPr>
                        <a:t>Durum</a:t>
                      </a:r>
                      <a:endParaRPr lang="tr-TR" sz="1400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>
                          <a:latin typeface="Times New Roman"/>
                          <a:ea typeface="Arial"/>
                          <a:cs typeface="Lohit Hindi"/>
                        </a:rPr>
                        <a:t>Durum Tanımı</a:t>
                      </a:r>
                      <a:endParaRPr lang="tr-TR" sz="1400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3175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>
                          <a:latin typeface="Times New Roman"/>
                          <a:ea typeface="Arial"/>
                          <a:cs typeface="Lohit Hindi"/>
                        </a:rPr>
                        <a:t>Yakıt </a:t>
                      </a:r>
                      <a:r>
                        <a:rPr lang="tr-TR" sz="1400" b="1" kern="50" dirty="0">
                          <a:latin typeface="Times New Roman"/>
                          <a:ea typeface="Lohit Hindi"/>
                          <a:cs typeface="Lohit Hindi"/>
                        </a:rPr>
                        <a:t>Sıcaklığı, K            </a:t>
                      </a:r>
                      <a:endParaRPr lang="tr-TR" sz="1400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>
                          <a:latin typeface="Times New Roman"/>
                          <a:ea typeface="Arial"/>
                          <a:cs typeface="Lohit Hindi"/>
                        </a:rPr>
                        <a:t>Diğer </a:t>
                      </a:r>
                      <a:r>
                        <a:rPr lang="tr-TR" sz="1400" b="1" kern="50">
                          <a:latin typeface="Times New Roman"/>
                          <a:ea typeface="Lohit Hindi"/>
                          <a:cs typeface="Lohit Hindi"/>
                        </a:rPr>
                        <a:t>Sıcaklık,</a:t>
                      </a:r>
                      <a:r>
                        <a:rPr lang="tr-TR" sz="1400" b="1" kern="50">
                          <a:latin typeface="Times New Roman"/>
                          <a:ea typeface="Times New Roman"/>
                          <a:cs typeface="Lohit Hindi"/>
                        </a:rPr>
                        <a:t> </a:t>
                      </a:r>
                      <a:r>
                        <a:rPr lang="tr-TR" sz="1400" b="1" kern="50">
                          <a:latin typeface="Times New Roman"/>
                          <a:ea typeface="Lohit Hindi"/>
                          <a:cs typeface="Lohit Hindi"/>
                        </a:rPr>
                        <a:t>K</a:t>
                      </a:r>
                      <a:endParaRPr lang="tr-TR" sz="1400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baseline="30000" dirty="0">
                          <a:latin typeface="Times New Roman"/>
                          <a:ea typeface="WenQuanYi Micro Hei"/>
                          <a:cs typeface="Lohit Hindi"/>
                        </a:rPr>
                        <a:t>135</a:t>
                      </a:r>
                      <a:r>
                        <a:rPr lang="tr-TR" sz="1400" b="1" kern="50" dirty="0">
                          <a:latin typeface="Times New Roman"/>
                          <a:ea typeface="WenQuanYi Micro Hei"/>
                          <a:cs typeface="Lohit Hindi"/>
                        </a:rPr>
                        <a:t>Xe, </a:t>
                      </a:r>
                      <a:r>
                        <a:rPr lang="tr-TR" sz="1400" b="1" kern="50" baseline="30000" dirty="0">
                          <a:latin typeface="Times New Roman"/>
                          <a:ea typeface="WenQuanYi Micro Hei"/>
                          <a:cs typeface="Lohit Hindi"/>
                        </a:rPr>
                        <a:t>149</a:t>
                      </a:r>
                      <a:r>
                        <a:rPr lang="tr-TR" sz="1400" b="1" kern="50" dirty="0">
                          <a:latin typeface="Times New Roman"/>
                          <a:ea typeface="WenQuanYi Micro Hei"/>
                          <a:cs typeface="Lohit Hindi"/>
                        </a:rPr>
                        <a:t>Sm</a:t>
                      </a:r>
                      <a:endParaRPr lang="tr-TR" sz="1400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558967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50" dirty="0">
                          <a:latin typeface="Times New Roman"/>
                          <a:ea typeface="Lucida Sans Unicode"/>
                        </a:rPr>
                        <a:t>D2</a:t>
                      </a:r>
                      <a:endParaRPr lang="tr-TR" sz="1400" b="1" kern="50" dirty="0"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>
                          <a:latin typeface="Times New Roman"/>
                          <a:ea typeface="Arial"/>
                          <a:cs typeface="Lohit Hindi"/>
                        </a:rPr>
                        <a:t>Zehirsiz çalışma durumu</a:t>
                      </a:r>
                      <a:endParaRPr lang="tr-TR" sz="14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50" dirty="0">
                          <a:latin typeface="Times New Roman"/>
                          <a:ea typeface="Lucida Sans Unicode"/>
                        </a:rPr>
                        <a:t>1027</a:t>
                      </a:r>
                      <a:endParaRPr lang="tr-TR" sz="1400" b="1" kern="50" dirty="0"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50" dirty="0">
                          <a:latin typeface="Times New Roman"/>
                          <a:ea typeface="Lucida Sans Unicode"/>
                        </a:rPr>
                        <a:t>575</a:t>
                      </a:r>
                      <a:endParaRPr lang="tr-TR" sz="1400" b="1" kern="50" dirty="0"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50" dirty="0">
                          <a:latin typeface="Times New Roman"/>
                          <a:ea typeface="Lucida Sans Unicode"/>
                        </a:rPr>
                        <a:t>0.0</a:t>
                      </a:r>
                      <a:endParaRPr lang="tr-TR" sz="1400" b="1" kern="50" dirty="0"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967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50">
                          <a:latin typeface="Times New Roman"/>
                          <a:ea typeface="Lucida Sans Unicode"/>
                        </a:rPr>
                        <a:t>D3</a:t>
                      </a:r>
                      <a:endParaRPr lang="tr-TR" sz="1400" b="1" kern="50"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>
                          <a:latin typeface="Times New Roman"/>
                          <a:ea typeface="WenQuanYi Micro Hei"/>
                          <a:cs typeface="Lohit Hindi"/>
                        </a:rPr>
                        <a:t>Sıcak durum</a:t>
                      </a:r>
                      <a:endParaRPr lang="tr-TR" sz="14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50" dirty="0">
                          <a:latin typeface="Times New Roman"/>
                          <a:ea typeface="Lucida Sans Unicode"/>
                        </a:rPr>
                        <a:t>575</a:t>
                      </a:r>
                      <a:endParaRPr lang="tr-TR" sz="1400" b="1" kern="50" dirty="0"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50">
                          <a:latin typeface="Times New Roman"/>
                          <a:ea typeface="Lucida Sans Unicode"/>
                        </a:rPr>
                        <a:t>575</a:t>
                      </a:r>
                      <a:endParaRPr lang="tr-TR" sz="1400" b="1" kern="50"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50">
                          <a:latin typeface="Times New Roman"/>
                          <a:ea typeface="Lucida Sans Unicode"/>
                        </a:rPr>
                        <a:t>0.0</a:t>
                      </a:r>
                      <a:endParaRPr lang="tr-TR" sz="1400" b="1" kern="50"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967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50">
                          <a:latin typeface="Times New Roman"/>
                          <a:ea typeface="Lucida Sans Unicode"/>
                        </a:rPr>
                        <a:t>D4</a:t>
                      </a:r>
                      <a:endParaRPr lang="tr-TR" sz="1400" b="1" kern="50"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 dirty="0" err="1">
                          <a:latin typeface="Times New Roman"/>
                          <a:ea typeface="WenQuanYi Micro Hei"/>
                          <a:cs typeface="Lohit Hindi"/>
                        </a:rPr>
                        <a:t>Boron</a:t>
                      </a:r>
                      <a:r>
                        <a:rPr lang="tr-TR" sz="1400" b="1" kern="50" dirty="0">
                          <a:latin typeface="Times New Roman"/>
                          <a:ea typeface="WenQuanYi Micro Hei"/>
                          <a:cs typeface="Lohit Hindi"/>
                        </a:rPr>
                        <a:t> asitsiz sıcak durum</a:t>
                      </a:r>
                      <a:endParaRPr lang="tr-TR" sz="1400" b="1" kern="50" dirty="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50" dirty="0">
                          <a:latin typeface="Times New Roman"/>
                          <a:ea typeface="Lucida Sans Unicode"/>
                        </a:rPr>
                        <a:t>575</a:t>
                      </a:r>
                      <a:endParaRPr lang="tr-TR" sz="1400" b="1" kern="50" dirty="0"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50" dirty="0">
                          <a:latin typeface="Times New Roman"/>
                          <a:ea typeface="Lucida Sans Unicode"/>
                        </a:rPr>
                        <a:t>575</a:t>
                      </a:r>
                      <a:endParaRPr lang="tr-TR" sz="1400" b="1" kern="50" dirty="0"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50">
                          <a:latin typeface="Times New Roman"/>
                          <a:ea typeface="Lucida Sans Unicode"/>
                        </a:rPr>
                        <a:t>0.0</a:t>
                      </a:r>
                      <a:endParaRPr lang="tr-TR" sz="1400" b="1" kern="50"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967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50">
                          <a:latin typeface="Times New Roman"/>
                          <a:ea typeface="Lucida Sans Unicode"/>
                        </a:rPr>
                        <a:t>D5</a:t>
                      </a:r>
                      <a:endParaRPr lang="tr-TR" sz="1400" b="1" kern="50"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kern="50">
                          <a:latin typeface="Times New Roman"/>
                          <a:ea typeface="WenQuanYi Micro Hei"/>
                          <a:cs typeface="Lohit Hindi"/>
                        </a:rPr>
                        <a:t>Soğuk durum</a:t>
                      </a:r>
                      <a:endParaRPr lang="tr-TR" sz="1400" b="1" kern="50">
                        <a:latin typeface="Liberation Serif"/>
                        <a:ea typeface="WenQuanYi Micro Hei"/>
                        <a:cs typeface="Lohit Hindi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50">
                          <a:latin typeface="Times New Roman"/>
                          <a:ea typeface="Lucida Sans Unicode"/>
                        </a:rPr>
                        <a:t>300</a:t>
                      </a:r>
                      <a:endParaRPr lang="tr-TR" sz="1400" b="1" kern="50"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50" dirty="0">
                          <a:latin typeface="Times New Roman"/>
                          <a:ea typeface="Lucida Sans Unicode"/>
                        </a:rPr>
                        <a:t>300</a:t>
                      </a:r>
                      <a:endParaRPr lang="tr-TR" sz="1400" b="1" kern="50" dirty="0"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50" dirty="0">
                          <a:latin typeface="Times New Roman"/>
                          <a:ea typeface="Lucida Sans Unicode"/>
                        </a:rPr>
                        <a:t>0.0</a:t>
                      </a:r>
                      <a:endParaRPr lang="tr-TR" sz="1400" b="1" kern="50" dirty="0">
                        <a:latin typeface="Times New Roman"/>
                        <a:ea typeface="Lucida Sans Unicode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5 Dikdörtgen"/>
          <p:cNvSpPr/>
          <p:nvPr/>
        </p:nvSpPr>
        <p:spPr>
          <a:xfrm>
            <a:off x="1" y="1412776"/>
            <a:ext cx="9144000" cy="5373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buFont typeface="Arial" pitchFamily="34" charset="0"/>
              <a:buChar char="•"/>
            </a:pPr>
            <a:r>
              <a:rPr lang="tr-TR" sz="3600" b="1" dirty="0">
                <a:solidFill>
                  <a:srgbClr val="FF0000"/>
                </a:solidFill>
              </a:rPr>
              <a:t>İşletme </a:t>
            </a:r>
            <a:r>
              <a:rPr lang="tr-TR" sz="3600" b="1" dirty="0" smtClean="0">
                <a:solidFill>
                  <a:srgbClr val="FF0000"/>
                </a:solidFill>
              </a:rPr>
              <a:t>Durumları:</a:t>
            </a:r>
          </a:p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buFont typeface="Arial" pitchFamily="34" charset="0"/>
              <a:buChar char="•"/>
            </a:pPr>
            <a:endParaRPr lang="tr-TR" sz="3600" b="1" dirty="0">
              <a:solidFill>
                <a:srgbClr val="FF0000"/>
              </a:solidFill>
            </a:endParaRPr>
          </a:p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buFont typeface="Arial" pitchFamily="34" charset="0"/>
              <a:buChar char="•"/>
            </a:pPr>
            <a:endParaRPr lang="tr-TR" sz="3600" b="1" dirty="0" smtClean="0">
              <a:solidFill>
                <a:srgbClr val="FF0000"/>
              </a:solidFill>
            </a:endParaRPr>
          </a:p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buFont typeface="Arial" pitchFamily="34" charset="0"/>
              <a:buChar char="•"/>
            </a:pPr>
            <a:endParaRPr lang="tr-TR" sz="3600" b="1" dirty="0">
              <a:solidFill>
                <a:srgbClr val="FF0000"/>
              </a:solidFill>
            </a:endParaRPr>
          </a:p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buFont typeface="Arial" pitchFamily="34" charset="0"/>
              <a:buChar char="•"/>
            </a:pPr>
            <a:endParaRPr lang="tr-TR" sz="3600" b="1" dirty="0" smtClean="0">
              <a:solidFill>
                <a:srgbClr val="FF0000"/>
              </a:solidFill>
            </a:endParaRPr>
          </a:p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buFont typeface="Arial" pitchFamily="34" charset="0"/>
              <a:buChar char="•"/>
            </a:pPr>
            <a:endParaRPr lang="tr-TR" sz="3600" b="1" dirty="0">
              <a:solidFill>
                <a:srgbClr val="FF0000"/>
              </a:solidFill>
            </a:endParaRPr>
          </a:p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buFont typeface="Arial" pitchFamily="34" charset="0"/>
              <a:buChar char="•"/>
            </a:pPr>
            <a:endParaRPr lang="tr-TR" sz="1200" b="1" dirty="0" smtClean="0">
              <a:solidFill>
                <a:srgbClr val="FF0000"/>
              </a:solidFill>
            </a:endParaRPr>
          </a:p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buFont typeface="Arial" pitchFamily="34" charset="0"/>
              <a:buChar char="•"/>
            </a:pPr>
            <a:r>
              <a:rPr lang="tr-TR" sz="3600" b="1" dirty="0">
                <a:solidFill>
                  <a:srgbClr val="FF0000"/>
                </a:solidFill>
              </a:rPr>
              <a:t>k-etkin: </a:t>
            </a:r>
            <a:r>
              <a:rPr lang="tr-TR" sz="3600" dirty="0"/>
              <a:t>Çeşitli yanma oranı </a:t>
            </a:r>
            <a:r>
              <a:rPr lang="tr-TR" sz="3600" dirty="0" smtClean="0"/>
              <a:t>(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0,20 ve 40 </a:t>
            </a:r>
            <a:r>
              <a:rPr lang="tr-TR" sz="3600" dirty="0" err="1" smtClean="0">
                <a:latin typeface="Times New Roman" pitchFamily="18" charset="0"/>
                <a:cs typeface="Times New Roman" pitchFamily="18" charset="0"/>
              </a:rPr>
              <a:t>MWgün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sz="3600" dirty="0" err="1" smtClean="0">
                <a:latin typeface="Times New Roman" pitchFamily="18" charset="0"/>
                <a:cs typeface="Times New Roman" pitchFamily="18" charset="0"/>
              </a:rPr>
              <a:t>kgHM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tr-TR" sz="3600" dirty="0" smtClean="0"/>
              <a:t>değerleri </a:t>
            </a:r>
            <a:r>
              <a:rPr lang="tr-TR" sz="3600" dirty="0"/>
              <a:t>için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 anchor="ctr"/>
          <a:lstStyle/>
          <a:p>
            <a:pPr algn="ctr"/>
            <a:r>
              <a:rPr lang="tr-TR" b="1" dirty="0" smtClean="0"/>
              <a:t>KAYNAK ÇALIŞMA MODELİ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600" b="1" dirty="0" smtClean="0">
                <a:solidFill>
                  <a:srgbClr val="FF0000"/>
                </a:solidFill>
              </a:rPr>
              <a:t>Kodlar ve Katılımcılar:</a:t>
            </a:r>
          </a:p>
          <a:p>
            <a:r>
              <a:rPr lang="tr-TR" sz="3600" b="1" dirty="0" smtClean="0"/>
              <a:t>MCU (</a:t>
            </a:r>
            <a:r>
              <a:rPr lang="tr-TR" sz="3600" dirty="0" smtClean="0"/>
              <a:t>RRC-KI /Rusya Federasyonu) </a:t>
            </a:r>
          </a:p>
          <a:p>
            <a:r>
              <a:rPr lang="tr-TR" sz="3600" b="1" dirty="0" smtClean="0"/>
              <a:t>TVS-M (</a:t>
            </a:r>
            <a:r>
              <a:rPr lang="tr-TR" sz="3600" dirty="0" smtClean="0"/>
              <a:t>RRC-KI /Rusya Federasyonu) </a:t>
            </a:r>
          </a:p>
          <a:p>
            <a:r>
              <a:rPr lang="tr-TR" sz="3600" b="1" dirty="0" smtClean="0"/>
              <a:t>WIMS8A (</a:t>
            </a:r>
            <a:r>
              <a:rPr lang="tr-TR" sz="3600" dirty="0" err="1" smtClean="0"/>
              <a:t>Belgonucléaire</a:t>
            </a:r>
            <a:r>
              <a:rPr lang="tr-TR" sz="3600" dirty="0" smtClean="0"/>
              <a:t>/Belçika)</a:t>
            </a:r>
          </a:p>
          <a:p>
            <a:r>
              <a:rPr lang="tr-TR" sz="3600" b="1" dirty="0" smtClean="0"/>
              <a:t>HELIOS (</a:t>
            </a:r>
            <a:r>
              <a:rPr lang="tr-TR" sz="3600" dirty="0" smtClean="0"/>
              <a:t>ORNL/ABD)</a:t>
            </a:r>
          </a:p>
          <a:p>
            <a:r>
              <a:rPr lang="tr-TR" sz="3600" b="1" dirty="0" smtClean="0"/>
              <a:t>MCNP-4C (</a:t>
            </a:r>
            <a:r>
              <a:rPr lang="tr-TR" sz="3600" dirty="0" smtClean="0"/>
              <a:t>GRS/Almanya)</a:t>
            </a:r>
          </a:p>
          <a:p>
            <a:r>
              <a:rPr lang="tr-TR" sz="3600" b="1" dirty="0" smtClean="0"/>
              <a:t>MULTICELL (</a:t>
            </a:r>
            <a:r>
              <a:rPr lang="tr-TR" sz="3600" dirty="0" smtClean="0"/>
              <a:t>KFKI/Macaristan)</a:t>
            </a:r>
            <a:endParaRPr lang="tr-TR" sz="36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A7E4-80FF-4459-8E78-15291956C4EB}" type="slidenum"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9</a:t>
            </a:fld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209</TotalTime>
  <Words>783</Words>
  <Application>Microsoft Office PowerPoint</Application>
  <PresentationFormat>Ekran Gösterisi (4:3)</PresentationFormat>
  <Paragraphs>390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32" baseType="lpstr">
      <vt:lpstr>Arial</vt:lpstr>
      <vt:lpstr>Calibri</vt:lpstr>
      <vt:lpstr>Constantia</vt:lpstr>
      <vt:lpstr>Liberation Serif</vt:lpstr>
      <vt:lpstr>Lohit Hindi</vt:lpstr>
      <vt:lpstr>Lucida Sans Unicode</vt:lpstr>
      <vt:lpstr>Times New Roman</vt:lpstr>
      <vt:lpstr>WenQuanYi Micro Hei</vt:lpstr>
      <vt:lpstr>Wingdings 2</vt:lpstr>
      <vt:lpstr>Akış</vt:lpstr>
      <vt:lpstr>VVER-1000 Reaktöründe MCNP5/MONTEBURNS  Monte Carlo Kodları ile  Yanma Hesaplamaları </vt:lpstr>
      <vt:lpstr>GİRİŞ</vt:lpstr>
      <vt:lpstr>KAYNAK ÇALIŞMA MODELİ</vt:lpstr>
      <vt:lpstr>KAYNAK ÇALIŞMA MODELİ</vt:lpstr>
      <vt:lpstr>KAYNAK ÇALIŞMA MODELİ</vt:lpstr>
      <vt:lpstr>KAYNAK ÇALIŞMA MODELİ</vt:lpstr>
      <vt:lpstr>KAYNAK ÇALIŞMA MODELİ</vt:lpstr>
      <vt:lpstr>KAYNAK ÇALIŞMA MODELİ</vt:lpstr>
      <vt:lpstr>KAYNAK ÇALIŞMA MODELİ</vt:lpstr>
      <vt:lpstr>MCNP/MONTEBURNS ile MODELLEME</vt:lpstr>
      <vt:lpstr>MCNP/MONTEBURNS ile MODELLEME</vt:lpstr>
      <vt:lpstr>MCNP/MONTEBURNS ile MODELLEME</vt:lpstr>
      <vt:lpstr>MCNP/MONTEBURNS ile MODELLEME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DEĞERLENDİRME</vt:lpstr>
      <vt:lpstr>TEŞEKKÜRLER</vt:lpstr>
      <vt:lpstr>Gerçekleştirilen Nötronik Hesaplamalar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VVER-1000 Reaktöründe MCNP5/MONTEBURNS  Monte Carlo Kodları ile  Yanma Hesaplamaları </dc:title>
  <dc:creator>ŞULE</dc:creator>
  <cp:lastModifiedBy>Levent</cp:lastModifiedBy>
  <cp:revision>22</cp:revision>
  <dcterms:created xsi:type="dcterms:W3CDTF">2016-10-07T19:12:02Z</dcterms:created>
  <dcterms:modified xsi:type="dcterms:W3CDTF">2018-11-09T08:43:30Z</dcterms:modified>
</cp:coreProperties>
</file>